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11"/>
  </p:notesMasterIdLst>
  <p:sldIdLst>
    <p:sldId id="256" r:id="rId3"/>
    <p:sldId id="257" r:id="rId4"/>
    <p:sldId id="258" r:id="rId5"/>
    <p:sldId id="262" r:id="rId6"/>
    <p:sldId id="263" r:id="rId7"/>
    <p:sldId id="264" r:id="rId8"/>
    <p:sldId id="265" r:id="rId9"/>
    <p:sldId id="266" r:id="rId10"/>
  </p:sldIdLst>
  <p:sldSz cx="12192000" cy="6858000"/>
  <p:notesSz cx="7010400" cy="9296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22F609-D4D7-56C8-DD71-C4639ECDCDBD}" name="Tom Cox" initials="TC" userId="S::Tom.Cox@greyco.com::17963e30-e26c-4698-81e0-164f4ec54f15" providerId="AD"/>
  <p188:author id="{A61A960B-7153-2E49-5DC2-A3A1675BC144}" name="Carlston, Daniel" initials="DC" userId="S::dcarlston@foleyhoag.com::4a0f12e2-d5cd-4981-b1e0-859d7c6c4190" providerId="AD"/>
  <p188:author id="{4132BA43-1B2C-7C04-A739-BD3102FE1C9B}" name="Greystone" initials="GS" userId="Greystone" providerId="None"/>
  <p188:author id="{DC5B4AC0-7E7C-7033-5AD4-7B67822BE300}" name="Zimmer, Warren (DOT)" initials="WZ" userId="S::Warren.Zimmer@dot.state.ma.us::9ea52052-2540-4454-b223-cd18f9a91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638C11-2910-4B5E-8A98-136ED5B7B79A}" v="2" dt="2026-08-04T19:33:09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Cox" userId="17963e30-e26c-4698-81e0-164f4ec54f15" providerId="ADAL" clId="{17F7C422-B07D-4463-8025-4AED92EA1007}"/>
    <pc:docChg chg="modSld">
      <pc:chgData name="Tom Cox" userId="17963e30-e26c-4698-81e0-164f4ec54f15" providerId="ADAL" clId="{17F7C422-B07D-4463-8025-4AED92EA1007}" dt="2026-08-04T19:33:09.433" v="1"/>
      <pc:docMkLst>
        <pc:docMk/>
      </pc:docMkLst>
      <pc:sldChg chg="modSp">
        <pc:chgData name="Tom Cox" userId="17963e30-e26c-4698-81e0-164f4ec54f15" providerId="ADAL" clId="{17F7C422-B07D-4463-8025-4AED92EA1007}" dt="2026-08-04T19:33:09.433" v="1"/>
        <pc:sldMkLst>
          <pc:docMk/>
          <pc:sldMk cId="0" sldId="262"/>
        </pc:sldMkLst>
        <pc:spChg chg="mod">
          <ac:chgData name="Tom Cox" userId="17963e30-e26c-4698-81e0-164f4ec54f15" providerId="ADAL" clId="{17F7C422-B07D-4463-8025-4AED92EA1007}" dt="2026-08-04T19:31:19.903" v="0"/>
          <ac:spMkLst>
            <pc:docMk/>
            <pc:sldMk cId="0" sldId="262"/>
            <ac:spMk id="19" creationId="{00000000-0000-0000-0000-000000000000}"/>
          </ac:spMkLst>
        </pc:spChg>
        <pc:spChg chg="mod">
          <ac:chgData name="Tom Cox" userId="17963e30-e26c-4698-81e0-164f4ec54f15" providerId="ADAL" clId="{17F7C422-B07D-4463-8025-4AED92EA1007}" dt="2026-08-04T19:33:09.433" v="1"/>
          <ac:spMkLst>
            <pc:docMk/>
            <pc:sldMk cId="0" sldId="262"/>
            <ac:spMk id="27" creationId="{8036AB62-2F5C-BD1E-B789-FC31A194375E}"/>
          </ac:spMkLst>
        </pc:spChg>
      </pc:sldChg>
    </pc:docChg>
  </pc:docChgLst>
  <pc:docChgLst>
    <pc:chgData name="Christina Hudson" userId="f4427f43-637b-4ce9-87bd-d9127ad5dc6f" providerId="ADAL" clId="{7C2661AC-A271-49C6-834A-E4733BA7D5EA}"/>
    <pc:docChg chg="modSld">
      <pc:chgData name="Christina Hudson" userId="f4427f43-637b-4ce9-87bd-d9127ad5dc6f" providerId="ADAL" clId="{7C2661AC-A271-49C6-834A-E4733BA7D5EA}" dt="2026-08-05T13:54:06.472" v="0" actId="20577"/>
      <pc:docMkLst>
        <pc:docMk/>
      </pc:docMkLst>
      <pc:sldChg chg="modSp mod">
        <pc:chgData name="Christina Hudson" userId="f4427f43-637b-4ce9-87bd-d9127ad5dc6f" providerId="ADAL" clId="{7C2661AC-A271-49C6-834A-E4733BA7D5EA}" dt="2026-08-05T13:54:06.472" v="0" actId="20577"/>
        <pc:sldMkLst>
          <pc:docMk/>
          <pc:sldMk cId="0" sldId="263"/>
        </pc:sldMkLst>
        <pc:spChg chg="mod">
          <ac:chgData name="Christina Hudson" userId="f4427f43-637b-4ce9-87bd-d9127ad5dc6f" providerId="ADAL" clId="{7C2661AC-A271-49C6-834A-E4733BA7D5EA}" dt="2026-08-05T13:54:06.472" v="0" actId="20577"/>
          <ac:spMkLst>
            <pc:docMk/>
            <pc:sldMk cId="0" sldId="263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41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5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748986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i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Invitation to Bid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731520" y="1754826"/>
            <a:ext cx="10698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400" b="1" i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Major Fall River Development Opportunity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46760" y="3094833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CFE3F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Property Along the Rt. 79 Davol Street Corridor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4146393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Virtual Informational Meeting</a:t>
            </a:r>
            <a:endParaRPr lang="en-US" sz="28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August 5, 2026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03225" y="5766867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BFD8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MassDOT #17580   ·   ITB #30076920.4   ·   Sale of ±20 Acres</a:t>
            </a:r>
          </a:p>
          <a:p>
            <a:pPr marL="0" indent="0" algn="l">
              <a:buNone/>
            </a:pPr>
            <a:endParaRPr lang="en-US" sz="1600" dirty="0">
              <a:solidFill>
                <a:srgbClr val="BFD8EC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en-US" sz="1000" dirty="0">
                <a:solidFill>
                  <a:srgbClr val="BFD8EC"/>
                </a:solidFill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  <p:pic>
        <p:nvPicPr>
          <p:cNvPr id="7" name="Image 0" descr="/root/fr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255" y="5132934"/>
            <a:ext cx="3017520" cy="12678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468880"/>
            <a:ext cx="3566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38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Table of</a:t>
            </a:r>
            <a:endParaRPr lang="en-US" sz="3800" dirty="0"/>
          </a:p>
          <a:p>
            <a:pPr marL="0" indent="0" algn="l">
              <a:lnSpc>
                <a:spcPct val="95000"/>
              </a:lnSpc>
              <a:buNone/>
            </a:pPr>
            <a:r>
              <a:rPr lang="en-US" sz="38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Contents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0" y="731520"/>
            <a:ext cx="7068312" cy="5394960"/>
          </a:xfrm>
          <a:prstGeom prst="rect">
            <a:avLst/>
          </a:prstGeom>
          <a:solidFill>
            <a:srgbClr val="00529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370832" y="731520"/>
            <a:ext cx="109728" cy="5394960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480560" y="731520"/>
            <a:ext cx="91440" cy="5394960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74920" y="1051560"/>
            <a:ext cx="6309360" cy="4754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spcAft>
                <a:spcPts val="1400"/>
              </a:spcAft>
              <a:buSzPct val="100000"/>
              <a:buChar char="–"/>
            </a:pPr>
            <a:r>
              <a:rPr lang="en-US" sz="1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Opportunity</a:t>
            </a:r>
            <a:endParaRPr lang="en-US" sz="1900" dirty="0"/>
          </a:p>
          <a:p>
            <a:pPr marL="342900" indent="-342900" algn="l">
              <a:spcAft>
                <a:spcPts val="1400"/>
              </a:spcAft>
              <a:buSzPct val="100000"/>
              <a:buChar char="–"/>
            </a:pPr>
            <a:r>
              <a:rPr lang="en-US" sz="190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Transaction </a:t>
            </a:r>
            <a:r>
              <a:rPr lang="en-US" sz="1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Terms</a:t>
            </a:r>
            <a:endParaRPr lang="en-US" sz="1900" dirty="0"/>
          </a:p>
          <a:p>
            <a:pPr marL="342900" indent="-342900" algn="l">
              <a:spcAft>
                <a:spcPts val="1400"/>
              </a:spcAft>
              <a:buSzPct val="100000"/>
              <a:buChar char="–"/>
            </a:pPr>
            <a:r>
              <a:rPr lang="en-US" sz="1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Procurement &amp; Flexibility</a:t>
            </a:r>
            <a:endParaRPr lang="en-US" sz="1900" dirty="0"/>
          </a:p>
          <a:p>
            <a:pPr marL="342900" indent="-342900" algn="l">
              <a:spcAft>
                <a:spcPts val="1400"/>
              </a:spcAft>
              <a:buSzPct val="100000"/>
              <a:buChar char="–"/>
            </a:pPr>
            <a:r>
              <a:rPr lang="en-US" sz="1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Timeline</a:t>
            </a:r>
            <a:endParaRPr lang="en-US" sz="1900" dirty="0"/>
          </a:p>
          <a:p>
            <a:pPr marL="342900" indent="-342900" algn="l">
              <a:spcAft>
                <a:spcPts val="1400"/>
              </a:spcAft>
              <a:buSzPct val="100000"/>
              <a:buChar char="–"/>
            </a:pPr>
            <a:r>
              <a:rPr lang="en-US" sz="1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Key Dates &amp; How to Bid</a:t>
            </a:r>
            <a:endParaRPr lang="en-US" sz="1900" dirty="0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135" y="6129422"/>
            <a:ext cx="1691640" cy="344530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57014C0A-9E91-E80C-5CDE-315A595DD2C3}"/>
              </a:ext>
            </a:extLst>
          </p:cNvPr>
          <p:cNvSpPr/>
          <p:nvPr/>
        </p:nvSpPr>
        <p:spPr>
          <a:xfrm>
            <a:off x="356920" y="6322917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0424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Opportunity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058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007DC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Rt. 79 Fall River  ·  Invitation to Bid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11247120" y="38404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082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11091672" cy="41148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348740"/>
            <a:ext cx="11091672" cy="25603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672" y="6469466"/>
            <a:ext cx="1691640" cy="34453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896612" y="365760"/>
            <a:ext cx="5532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rare, large-scale transit-oriented development site.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623316" y="1550357"/>
            <a:ext cx="3520440" cy="1080822"/>
          </a:xfrm>
          <a:prstGeom prst="roundRect">
            <a:avLst>
              <a:gd name="adj" fmla="val 4444"/>
            </a:avLst>
          </a:prstGeom>
          <a:solidFill>
            <a:srgbClr val="EAF3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760476" y="1600200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±20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819912" y="207450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ACRES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778764" y="2320114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Newly created, vacant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4335780" y="1550357"/>
            <a:ext cx="3520440" cy="1080822"/>
          </a:xfrm>
          <a:prstGeom prst="roundRect">
            <a:avLst>
              <a:gd name="adj" fmla="val 4444"/>
            </a:avLst>
          </a:prstGeom>
          <a:solidFill>
            <a:srgbClr val="EAF3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4472940" y="1600200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1,400+</a:t>
            </a:r>
            <a:endParaRPr lang="en-US" sz="3000" dirty="0"/>
          </a:p>
        </p:txBody>
      </p:sp>
      <p:sp>
        <p:nvSpPr>
          <p:cNvPr id="18" name="Text 14"/>
          <p:cNvSpPr/>
          <p:nvPr/>
        </p:nvSpPr>
        <p:spPr>
          <a:xfrm>
            <a:off x="4491228" y="212022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UNITS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4491228" y="2319837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 Plan estimate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8048244" y="1550357"/>
            <a:ext cx="3520440" cy="1080822"/>
          </a:xfrm>
          <a:prstGeom prst="roundRect">
            <a:avLst>
              <a:gd name="adj" fmla="val 4444"/>
            </a:avLst>
          </a:prstGeom>
          <a:solidFill>
            <a:srgbClr val="F1F6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185404" y="1567547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49A94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By-Right</a:t>
            </a:r>
            <a:endParaRPr lang="en-US" sz="3000" dirty="0"/>
          </a:p>
        </p:txBody>
      </p:sp>
      <p:sp>
        <p:nvSpPr>
          <p:cNvPr id="22" name="Text 18"/>
          <p:cNvSpPr/>
          <p:nvPr/>
        </p:nvSpPr>
        <p:spPr>
          <a:xfrm>
            <a:off x="8203692" y="212022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WTOD ZONING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8203692" y="2281177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Adopted 2024</a:t>
            </a:r>
            <a:endParaRPr lang="en-US" sz="11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9502B87-CA19-51AA-4EE4-4BCF0001BC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25"/>
          <a:stretch>
            <a:fillRect/>
          </a:stretch>
        </p:blipFill>
        <p:spPr>
          <a:xfrm>
            <a:off x="576422" y="2681022"/>
            <a:ext cx="6896923" cy="3964699"/>
          </a:xfrm>
          <a:prstGeom prst="rect">
            <a:avLst/>
          </a:prstGeom>
        </p:spPr>
      </p:pic>
      <p:sp>
        <p:nvSpPr>
          <p:cNvPr id="30" name="Text 10">
            <a:extLst>
              <a:ext uri="{FF2B5EF4-FFF2-40B4-BE49-F238E27FC236}">
                <a16:creationId xmlns:a16="http://schemas.microsoft.com/office/drawing/2014/main" id="{74EE02E1-8F23-F679-2AC9-1E41E5B49086}"/>
              </a:ext>
            </a:extLst>
          </p:cNvPr>
          <p:cNvSpPr/>
          <p:nvPr/>
        </p:nvSpPr>
        <p:spPr>
          <a:xfrm>
            <a:off x="7692175" y="2792134"/>
            <a:ext cx="4011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Transit-ready.  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Directly across from the new MBTA Fall River Depot commuter rail station; the entire site sits within a ¾-mile walk. SRTA bus service runs along Davol Street.</a:t>
            </a:r>
            <a:endParaRPr lang="en-US" sz="1200" dirty="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5B76B8C9-A0CA-B7EC-A335-505458E06BF9}"/>
              </a:ext>
            </a:extLst>
          </p:cNvPr>
          <p:cNvSpPr/>
          <p:nvPr/>
        </p:nvSpPr>
        <p:spPr>
          <a:xfrm>
            <a:off x="7719060" y="5355926"/>
            <a:ext cx="4011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Highway-connected.  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Frontage on Davol Street with immediate access to Route 24, Route 79, and the Braga Bridge (Interstate 195) quick reach to Providence, Boston, and the South Coast.</a:t>
            </a:r>
            <a:endParaRPr lang="en-US" sz="1200" dirty="0"/>
          </a:p>
        </p:txBody>
      </p:sp>
      <p:sp>
        <p:nvSpPr>
          <p:cNvPr id="38" name="Text 14">
            <a:extLst>
              <a:ext uri="{FF2B5EF4-FFF2-40B4-BE49-F238E27FC236}">
                <a16:creationId xmlns:a16="http://schemas.microsoft.com/office/drawing/2014/main" id="{7D8BF121-272E-FB67-2AB9-53B7F3EBA90A}"/>
              </a:ext>
            </a:extLst>
          </p:cNvPr>
          <p:cNvSpPr/>
          <p:nvPr/>
        </p:nvSpPr>
        <p:spPr>
          <a:xfrm>
            <a:off x="7692376" y="4454053"/>
            <a:ext cx="4011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Shovel-ready ground.  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Water, sewer, gas, and electric stubbed to the parcels. A decade of planning, environmental review, and public infrastructure investment is complete.</a:t>
            </a:r>
            <a:endParaRPr lang="en-US" sz="1200" dirty="0"/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id="{DE37E1E7-1FEB-A53C-80BF-9AD0F53C7AFB}"/>
              </a:ext>
            </a:extLst>
          </p:cNvPr>
          <p:cNvSpPr/>
          <p:nvPr/>
        </p:nvSpPr>
        <p:spPr>
          <a:xfrm>
            <a:off x="7692376" y="3694007"/>
            <a:ext cx="4011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By-right zoning.  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Waterfront &amp; Transit-Oriented Development (WTOD) District (2024) permits multifamily and mixed-use as-of-right, with reduced parking ratios.</a:t>
            </a:r>
            <a:endParaRPr lang="en-US" sz="12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F857CFD4-6EBF-EA19-35C8-5D8E21B70C42}"/>
              </a:ext>
            </a:extLst>
          </p:cNvPr>
          <p:cNvSpPr/>
          <p:nvPr/>
        </p:nvSpPr>
        <p:spPr>
          <a:xfrm>
            <a:off x="2776880" y="6608907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0424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Transaction Terms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058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007DC3"/>
                </a:solidFill>
                <a:latin typeface="Poppins" pitchFamily="34" charset="0"/>
                <a:cs typeface="Poppins" pitchFamily="34" charset="-120"/>
              </a:rPr>
              <a:t>Market responsive deal structure under the ITB</a:t>
            </a:r>
          </a:p>
        </p:txBody>
      </p:sp>
      <p:sp>
        <p:nvSpPr>
          <p:cNvPr id="4" name="Text 2"/>
          <p:cNvSpPr/>
          <p:nvPr/>
        </p:nvSpPr>
        <p:spPr>
          <a:xfrm>
            <a:off x="11247120" y="38404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082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11091672" cy="41148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348740"/>
            <a:ext cx="11091672" cy="25603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721" y="6445049"/>
            <a:ext cx="1691640" cy="34453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1510131"/>
            <a:ext cx="3520440" cy="2470151"/>
          </a:xfrm>
          <a:prstGeom prst="roundRect">
            <a:avLst>
              <a:gd name="adj" fmla="val 2667"/>
            </a:avLst>
          </a:prstGeom>
          <a:solidFill>
            <a:srgbClr val="EAF3FA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31520" y="1680667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Structure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31520" y="2090142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agreement for the sale of the entire ±20-acre Property to one Designated Developer, sold and built out in phases under an approved Phasing Plan.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261104" y="1510131"/>
            <a:ext cx="3520440" cy="2470151"/>
          </a:xfrm>
          <a:prstGeom prst="roundRect">
            <a:avLst>
              <a:gd name="adj" fmla="val 2667"/>
            </a:avLst>
          </a:prstGeom>
          <a:solidFill>
            <a:srgbClr val="EAF3FA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43984" y="1669466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Basis</a:t>
            </a:r>
            <a:r>
              <a:rPr lang="en-US" sz="14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of award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443984" y="2083978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3000"/>
              </a:lnSpc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Qualifications judged pass/fail. </a:t>
            </a:r>
          </a:p>
          <a:p>
            <a:pPr>
              <a:lnSpc>
                <a:spcPct val="103000"/>
              </a:lnSpc>
            </a:pPr>
            <a:endParaRPr lang="en-US" sz="1600" dirty="0">
              <a:solidFill>
                <a:srgbClr val="231F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03000"/>
              </a:lnSpc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qualified bidder offering the highest Minimum Guaranteed Price (MGP) is designated. 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973568" y="1510131"/>
            <a:ext cx="3520440" cy="2470152"/>
          </a:xfrm>
          <a:prstGeom prst="roundRect">
            <a:avLst>
              <a:gd name="adj" fmla="val 2667"/>
            </a:avLst>
          </a:prstGeom>
          <a:solidFill>
            <a:srgbClr val="EAF3FA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156448" y="1638147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Deposits and Option Fee 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156448" y="2194560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48640" y="4116072"/>
            <a:ext cx="3520440" cy="2258766"/>
          </a:xfrm>
          <a:prstGeom prst="roundRect">
            <a:avLst>
              <a:gd name="adj" fmla="val 2667"/>
            </a:avLst>
          </a:prstGeom>
          <a:solidFill>
            <a:srgbClr val="F1F6EC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31520" y="4251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Due Diligence 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31520" y="4704537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9-month due diligence period.</a:t>
            </a:r>
          </a:p>
          <a:p>
            <a:pPr marL="0" indent="0" algn="l">
              <a:lnSpc>
                <a:spcPct val="103000"/>
              </a:lnSpc>
              <a:buNone/>
            </a:pPr>
            <a:endParaRPr lang="en-US" sz="1600" dirty="0">
              <a:solidFill>
                <a:srgbClr val="231F20"/>
              </a:solidFill>
              <a:latin typeface="Arial" pitchFamily="34" charset="0"/>
              <a:cs typeface="Arial" pitchFamily="34" charset="-120"/>
            </a:endParaRPr>
          </a:p>
          <a:p>
            <a:pPr>
              <a:lnSpc>
                <a:spcPct val="103000"/>
              </a:lnSpc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Three additional months to agree on a Phasing Plan. </a:t>
            </a:r>
          </a:p>
          <a:p>
            <a:pPr marL="0" indent="0" algn="l">
              <a:lnSpc>
                <a:spcPct val="103000"/>
              </a:lnSpc>
              <a:buNone/>
            </a:pPr>
            <a:endParaRPr lang="en-US" sz="1600" dirty="0">
              <a:solidFill>
                <a:srgbClr val="231F2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lnSpc>
                <a:spcPct val="103000"/>
              </a:lnSpc>
              <a:buNone/>
            </a:pP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4261104" y="4116072"/>
            <a:ext cx="3520440" cy="2258766"/>
          </a:xfrm>
          <a:prstGeom prst="roundRect">
            <a:avLst>
              <a:gd name="adj" fmla="val 2667"/>
            </a:avLst>
          </a:prstGeom>
          <a:solidFill>
            <a:srgbClr val="F1F6EC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4443984" y="424898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Phased closings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7973568" y="4116072"/>
            <a:ext cx="3520440" cy="2258766"/>
          </a:xfrm>
          <a:prstGeom prst="roundRect">
            <a:avLst>
              <a:gd name="adj" fmla="val 2667"/>
            </a:avLst>
          </a:prstGeom>
          <a:solidFill>
            <a:srgbClr val="F1F6EC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8156448" y="4251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“As-is” sale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156448" y="4619794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Property sold as-is, where-is; the developer permits each phase. MassDOT maintains the land until each parcel is acquired.</a:t>
            </a:r>
            <a:endParaRPr lang="en-US" sz="1600" dirty="0"/>
          </a:p>
        </p:txBody>
      </p:sp>
      <p:sp>
        <p:nvSpPr>
          <p:cNvPr id="27" name="Text 19">
            <a:extLst>
              <a:ext uri="{FF2B5EF4-FFF2-40B4-BE49-F238E27FC236}">
                <a16:creationId xmlns:a16="http://schemas.microsoft.com/office/drawing/2014/main" id="{8036AB62-2F5C-BD1E-B789-FC31A194375E}"/>
              </a:ext>
            </a:extLst>
          </p:cNvPr>
          <p:cNvSpPr/>
          <p:nvPr/>
        </p:nvSpPr>
        <p:spPr>
          <a:xfrm>
            <a:off x="8081772" y="1997964"/>
            <a:ext cx="3304032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lvl="0">
              <a:lnSpc>
                <a:spcPct val="103000"/>
              </a:lnSpc>
              <a:spcAft>
                <a:spcPts val="1200"/>
              </a:spcAft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$25,000 bid deposit, $500,000 P&amp;S deposit, payable $250,000 at P+S signing and $250,000 on the fifth anniversary; </a:t>
            </a:r>
            <a:r>
              <a:rPr lang="en-US" sz="1600" i="1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all credited to the purchase price at the final closing.</a:t>
            </a:r>
          </a:p>
          <a:p>
            <a:pPr lvl="0">
              <a:lnSpc>
                <a:spcPct val="103000"/>
              </a:lnSpc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$25,000 annual option payment, </a:t>
            </a:r>
            <a:r>
              <a:rPr lang="en-US" sz="1600" i="1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credited at the next closing</a:t>
            </a:r>
            <a:r>
              <a:rPr lang="en-US" sz="1600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.</a:t>
            </a:r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id="{283306D6-28DC-6A6C-01AC-B601074009A3}"/>
              </a:ext>
            </a:extLst>
          </p:cNvPr>
          <p:cNvSpPr/>
          <p:nvPr/>
        </p:nvSpPr>
        <p:spPr>
          <a:xfrm>
            <a:off x="4443984" y="4617720"/>
            <a:ext cx="3154680" cy="1399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Closing on the first phase effectively 2 years from P+S execution; Later Closings at least every 3 years; final payment no later than 10 years after Initial Closing.</a:t>
            </a:r>
            <a:endParaRPr lang="en-US" sz="1600" dirty="0"/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EB24D153-37E1-912B-FF3D-F3EB41DD8308}"/>
              </a:ext>
            </a:extLst>
          </p:cNvPr>
          <p:cNvSpPr/>
          <p:nvPr/>
        </p:nvSpPr>
        <p:spPr>
          <a:xfrm>
            <a:off x="1390193" y="6452722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0424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Procurement — Built for Flexibility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058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007DC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Terms designed to reduce friction and speed development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11247120" y="38404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082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11091672" cy="41148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348740"/>
            <a:ext cx="11091672" cy="25603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135" y="6129422"/>
            <a:ext cx="1691640" cy="34453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2067914"/>
            <a:ext cx="146304" cy="146304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04672" y="1752734"/>
            <a:ext cx="62362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Flexible timing, configuration &amp; sequencing.  </a:t>
            </a: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developer sets parcel boundaries and phase order through the Phasing Plan — a potential horizon of 12 years.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63771" y="3122644"/>
            <a:ext cx="146304" cy="146304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04672" y="2803800"/>
            <a:ext cx="6236208" cy="9400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cs typeface="Poppins" pitchFamily="34" charset="-120"/>
              </a:rPr>
              <a:t>Closing after entitlements.  </a:t>
            </a: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Generous closing terms (9-months of due diligence; 3-month period beyond the Due Diligence Period  to agree to a Phasing Plan; then 12 months to Initial Closing).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 flipV="1">
            <a:off x="566928" y="4342492"/>
            <a:ext cx="128016" cy="146304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23301" y="3896322"/>
            <a:ext cx="6236208" cy="10439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Assign or partner on future phases.  </a:t>
            </a: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MassDOT allows assignment or partnering for later phases, consistent with the approved plan and price allocations.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48640" y="5353578"/>
            <a:ext cx="146304" cy="146304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04672" y="5042682"/>
            <a:ext cx="62362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Pricing absorbs change.  </a:t>
            </a: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Pre-agreed Use Prices set the method for changes in unit count or commercial space, so scope can grow predictably.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894015" y="1719072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Incentives available to bidders</a:t>
            </a:r>
            <a:endParaRPr lang="en-US" sz="1500" dirty="0"/>
          </a:p>
        </p:txBody>
      </p:sp>
      <p:pic>
        <p:nvPicPr>
          <p:cNvPr id="20" name="Image 1" descr="/root/fr/assets/boulevard2.png">
            <a:extLst>
              <a:ext uri="{FF2B5EF4-FFF2-40B4-BE49-F238E27FC236}">
                <a16:creationId xmlns:a16="http://schemas.microsoft.com/office/drawing/2014/main" id="{14F37727-D2E6-CF18-1323-097B2BD1F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145" y="1671581"/>
            <a:ext cx="4538167" cy="2072222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BBB9BF5-0801-1902-63A8-923284B028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827" b="39847"/>
          <a:stretch>
            <a:fillRect/>
          </a:stretch>
        </p:blipFill>
        <p:spPr>
          <a:xfrm>
            <a:off x="7078137" y="3896322"/>
            <a:ext cx="4562175" cy="206874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18" name="Text 4">
            <a:extLst>
              <a:ext uri="{FF2B5EF4-FFF2-40B4-BE49-F238E27FC236}">
                <a16:creationId xmlns:a16="http://schemas.microsoft.com/office/drawing/2014/main" id="{B2FDD557-E467-FF2B-D1C8-4CF7B5FB9DAA}"/>
              </a:ext>
            </a:extLst>
          </p:cNvPr>
          <p:cNvSpPr/>
          <p:nvPr/>
        </p:nvSpPr>
        <p:spPr>
          <a:xfrm>
            <a:off x="1227429" y="6395379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0424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Timeline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058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007DC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From bid to phased buildout — key milestones &amp; payments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11247120" y="38404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082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11091672" cy="41148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348740"/>
            <a:ext cx="11091672" cy="25603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135" y="6129422"/>
            <a:ext cx="1691640" cy="34453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371600" y="3337560"/>
            <a:ext cx="9464040" cy="0"/>
          </a:xfrm>
          <a:prstGeom prst="line">
            <a:avLst/>
          </a:prstGeom>
          <a:noFill/>
          <a:ln w="31750">
            <a:solidFill>
              <a:srgbClr val="007D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20040" y="178308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Bid Due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20040" y="23957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21, 2026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1115568" y="3081528"/>
            <a:ext cx="512064" cy="512064"/>
          </a:xfrm>
          <a:prstGeom prst="ellipse">
            <a:avLst/>
          </a:prstGeom>
          <a:solidFill>
            <a:srgbClr val="00529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15568" y="30815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47472" y="3840480"/>
            <a:ext cx="2048256" cy="1051560"/>
          </a:xfrm>
          <a:prstGeom prst="roundRect">
            <a:avLst>
              <a:gd name="adj" fmla="val 5217"/>
            </a:avLst>
          </a:prstGeom>
          <a:solidFill>
            <a:srgbClr val="EAF3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11480" y="3913632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 deposit</a:t>
            </a:r>
            <a:endParaRPr lang="en-US" sz="1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$25,000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624328" y="178308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P&amp;S Execution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624328" y="23957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60 days after selection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3419856" y="3081528"/>
            <a:ext cx="512064" cy="512064"/>
          </a:xfrm>
          <a:prstGeom prst="ellipse">
            <a:avLst/>
          </a:prstGeom>
          <a:solidFill>
            <a:srgbClr val="00529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419856" y="30815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2651760" y="3840480"/>
            <a:ext cx="2048256" cy="1051560"/>
          </a:xfrm>
          <a:prstGeom prst="roundRect">
            <a:avLst>
              <a:gd name="adj" fmla="val 5217"/>
            </a:avLst>
          </a:prstGeom>
          <a:solidFill>
            <a:srgbClr val="F1F6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2715768" y="3913632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P&amp;S deposit</a:t>
            </a:r>
            <a:endParaRPr lang="en-US" sz="1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$250,000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4928616" y="178308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Due Diligence &amp;</a:t>
            </a:r>
            <a:endParaRPr lang="en-US" sz="16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Phasing Plan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928616" y="23957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1 yr from Agreement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5724144" y="3081528"/>
            <a:ext cx="512064" cy="512064"/>
          </a:xfrm>
          <a:prstGeom prst="ellipse">
            <a:avLst/>
          </a:prstGeom>
          <a:solidFill>
            <a:srgbClr val="00529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724144" y="30815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956048" y="3840480"/>
            <a:ext cx="2048256" cy="1051560"/>
          </a:xfrm>
          <a:prstGeom prst="roundRect">
            <a:avLst>
              <a:gd name="adj" fmla="val 5217"/>
            </a:avLst>
          </a:prstGeom>
          <a:solidFill>
            <a:srgbClr val="EAF3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5020056" y="3913632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 to proceed →</a:t>
            </a:r>
            <a:endParaRPr lang="en-US" sz="1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deposits earned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232904" y="178308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Initial Closing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7232904" y="23957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1 yr after plan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8028432" y="3081528"/>
            <a:ext cx="512064" cy="512064"/>
          </a:xfrm>
          <a:prstGeom prst="ellipse">
            <a:avLst/>
          </a:prstGeom>
          <a:solidFill>
            <a:srgbClr val="00529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8028432" y="30815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7260336" y="3840480"/>
            <a:ext cx="2048256" cy="1051560"/>
          </a:xfrm>
          <a:prstGeom prst="roundRect">
            <a:avLst>
              <a:gd name="adj" fmla="val 5217"/>
            </a:avLst>
          </a:prstGeom>
          <a:solidFill>
            <a:srgbClr val="F1F6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7324344" y="3913632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payment</a:t>
            </a:r>
            <a:endParaRPr lang="en-US" sz="1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(portion of MGP)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9537192" y="178308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Phased Buildout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9537192" y="23957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dirty="0">
                <a:solidFill>
                  <a:srgbClr val="6E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 closings ≥ every 3 yrs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10332720" y="3081528"/>
            <a:ext cx="512064" cy="512064"/>
          </a:xfrm>
          <a:prstGeom prst="ellipse">
            <a:avLst/>
          </a:prstGeom>
          <a:solidFill>
            <a:srgbClr val="00529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10332720" y="30815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9564624" y="3840480"/>
            <a:ext cx="2048256" cy="1051560"/>
          </a:xfrm>
          <a:prstGeom prst="roundRect">
            <a:avLst>
              <a:gd name="adj" fmla="val 5217"/>
            </a:avLst>
          </a:prstGeom>
          <a:solidFill>
            <a:srgbClr val="EAF3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9628632" y="3913632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payment</a:t>
            </a:r>
            <a:endParaRPr lang="en-US" sz="1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10 yrs after initial closing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548640" y="5257800"/>
            <a:ext cx="11109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Recurring: </a:t>
            </a:r>
            <a:r>
              <a:rPr lang="en-US" sz="14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fee $25,000/yr to hold future phases · second $250,000 P&amp;S deposit at the 5th anniversary of the P&amp;S execution date.    </a:t>
            </a:r>
          </a:p>
          <a:p>
            <a:pPr marL="0" indent="0" algn="l">
              <a:lnSpc>
                <a:spcPct val="105000"/>
              </a:lnSpc>
              <a:buNone/>
            </a:pPr>
            <a:endParaRPr lang="en-US" sz="1400" b="1" dirty="0">
              <a:solidFill>
                <a:srgbClr val="231F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Potential Horizon: </a:t>
            </a:r>
            <a:r>
              <a:rPr lang="en-US" sz="140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~12 years total.   MGP = Minimum Guaranteed Price; most deadlines are stated as “no later than.”</a:t>
            </a:r>
            <a:endParaRPr lang="en-US" sz="1400" dirty="0"/>
          </a:p>
        </p:txBody>
      </p:sp>
      <p:sp>
        <p:nvSpPr>
          <p:cNvPr id="41" name="Text 4">
            <a:extLst>
              <a:ext uri="{FF2B5EF4-FFF2-40B4-BE49-F238E27FC236}">
                <a16:creationId xmlns:a16="http://schemas.microsoft.com/office/drawing/2014/main" id="{B0B57104-C5A1-5115-2682-888A673CDAAD}"/>
              </a:ext>
            </a:extLst>
          </p:cNvPr>
          <p:cNvSpPr/>
          <p:nvPr/>
        </p:nvSpPr>
        <p:spPr>
          <a:xfrm>
            <a:off x="1115568" y="6374839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0424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Key Dates &amp; How to Bid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058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007DC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Procurement schedule and where to get the documents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11247120" y="38404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082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11091672" cy="41148"/>
          </a:xfrm>
          <a:prstGeom prst="rect">
            <a:avLst/>
          </a:prstGeom>
          <a:solidFill>
            <a:srgbClr val="49A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348740"/>
            <a:ext cx="11091672" cy="25603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root/fr/assets/logo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135" y="6129422"/>
            <a:ext cx="1691640" cy="34453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1600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Procurement schedule</a:t>
            </a:r>
            <a:endParaRPr lang="en-US" sz="15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826572"/>
              </p:ext>
            </p:extLst>
          </p:nvPr>
        </p:nvGraphicFramePr>
        <p:xfrm>
          <a:off x="548640" y="2011680"/>
          <a:ext cx="5623560" cy="3584448"/>
        </p:xfrm>
        <a:graphic>
          <a:graphicData uri="http://schemas.openxmlformats.org/drawingml/2006/table">
            <a:tbl>
              <a:tblPr/>
              <a:tblGrid>
                <a:gridCol w="3174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ITB Released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Jul 23, 2026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Virtual Informational Meeting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Aug 5, 2026 · 2:00 pm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Pre-Submission Meeting + Site Visit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Aug 12, 2026 · 10:00 am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1st Written Questions Due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Aug 26  (responses Sep 9)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2nd Written Questions Due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 23  (responses Oct 7)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Bids Due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 21, 2026 · 12:00 pm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Designation of Developer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Estimated October 2026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6446520" y="1796059"/>
            <a:ext cx="5212080" cy="3953691"/>
          </a:xfrm>
          <a:prstGeom prst="roundRect">
            <a:avLst>
              <a:gd name="adj" fmla="val 1290"/>
            </a:avLst>
          </a:prstGeom>
          <a:solidFill>
            <a:srgbClr val="EAF3FA"/>
          </a:solidFill>
          <a:ln w="9525">
            <a:solidFill>
              <a:srgbClr val="D8E6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720840" y="1884795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529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to participate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720840" y="2336999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</a:t>
            </a:r>
            <a:r>
              <a:rPr lang="en-US" sz="125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 route79davolstdevelopment.com to receive announcements, addenda, and procurement updates.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720840" y="2903220"/>
            <a:ext cx="46634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ITB, site map &amp; data room: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007D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route79davolstdevelopment.com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720840" y="4467563"/>
            <a:ext cx="4663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 deposit:</a:t>
            </a:r>
            <a:r>
              <a:rPr lang="en-US" sz="1250" dirty="0">
                <a:solidFill>
                  <a:srgbClr val="231F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$25,000 certified check payable to “Massachusetts Department of Transportation,” due with the bid.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720840" y="5165626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— Greystone Real Estate Advisory Group</a:t>
            </a:r>
            <a:endParaRPr lang="en-US" sz="1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007D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Procurement@MassDOTrealty.com</a:t>
            </a:r>
            <a:endParaRPr lang="en-US" sz="1200" dirty="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F80C0DD6-E427-9497-3FB4-E8C94CDD9ED4}"/>
              </a:ext>
            </a:extLst>
          </p:cNvPr>
          <p:cNvSpPr/>
          <p:nvPr/>
        </p:nvSpPr>
        <p:spPr>
          <a:xfrm>
            <a:off x="6720840" y="3493167"/>
            <a:ext cx="46634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052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with the City:</a:t>
            </a:r>
            <a:endParaRPr lang="en-US" sz="1250" dirty="0"/>
          </a:p>
          <a:p>
            <a:pPr>
              <a:lnSpc>
                <a:spcPct val="105000"/>
              </a:lnSpc>
            </a:pPr>
            <a:r>
              <a:rPr lang="en-US" sz="1250" dirty="0">
                <a:solidFill>
                  <a:srgbClr val="231F20"/>
                </a:solidFill>
                <a:latin typeface="Arial" pitchFamily="34" charset="0"/>
                <a:cs typeface="Arial" pitchFamily="34" charset="-120"/>
              </a:rPr>
              <a:t>As part of its evaluation of this opportunity, Bidders are encouraged to meet with the City of Fall River before submitting a bid.</a:t>
            </a: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175A16BC-5DCF-2A6B-9258-D58F2184E884}"/>
              </a:ext>
            </a:extLst>
          </p:cNvPr>
          <p:cNvSpPr/>
          <p:nvPr/>
        </p:nvSpPr>
        <p:spPr>
          <a:xfrm>
            <a:off x="1326185" y="6322917"/>
            <a:ext cx="9920935" cy="3445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latin typeface="Arial" pitchFamily="34" charset="0"/>
                <a:cs typeface="Arial" pitchFamily="34" charset="-120"/>
              </a:rPr>
              <a:t>This document is for informational purposes only; bidders should rely only on the ITB as the controlling procurement document.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5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Questions &amp; Comments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3914951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CFE3F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Responses provided today are for informational purposes only; </a:t>
            </a:r>
          </a:p>
          <a:p>
            <a:pPr marL="0" indent="0" algn="ctr">
              <a:buNone/>
            </a:pPr>
            <a:endParaRPr lang="en-US" sz="2000" i="1" dirty="0">
              <a:solidFill>
                <a:srgbClr val="CFE3F2"/>
              </a:solidFill>
              <a:latin typeface="Poppins" pitchFamily="34" charset="0"/>
              <a:ea typeface="Poppins" pitchFamily="34" charset="-122"/>
              <a:cs typeface="Poppins" pitchFamily="34" charset="-120"/>
            </a:endParaRPr>
          </a:p>
          <a:p>
            <a:pPr marL="0" indent="0" algn="ctr">
              <a:buNone/>
            </a:pPr>
            <a:r>
              <a:rPr lang="en-US" sz="2000" i="1" dirty="0">
                <a:solidFill>
                  <a:srgbClr val="CFE3F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 questions should be submitted to procurement@massDOTrealty.com.</a:t>
            </a:r>
            <a:endParaRPr lang="en-US" sz="2000" dirty="0"/>
          </a:p>
        </p:txBody>
      </p:sp>
      <p:pic>
        <p:nvPicPr>
          <p:cNvPr id="4" name="Image 0" descr="/root/fr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255" y="5132934"/>
            <a:ext cx="3017520" cy="12678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 F O L E Y H O A G U S ! 3 0 1 5 5 3 6 9 . 1 < / d o c u m e n t i d >  
     < s e n d e r i d > D C A R L S T O N < / s e n d e r i d >  
     < s e n d e r e m a i l > D C A R L S T O N @ F O L E Y H O A G . C O M < / s e n d e r e m a i l >  
     < l a s t m o d i f i e d > 2 0 2 6 - 0 8 - 0 3 T 1 9 : 3 9 : 5 9 . 0 0 0 0 0 0 0 - 0 4 : 0 0 < / l a s t m o d i f i e d >  
     < d a t a b a s e > F O L E Y H O A G U S < / d a t a b a s e >  
 < / p r o p e r t i e s > 
</file>

<file path=customXml/itemProps1.xml><?xml version="1.0" encoding="utf-8"?>
<ds:datastoreItem xmlns:ds="http://schemas.openxmlformats.org/officeDocument/2006/customXml" ds:itemID="{1BAA1600-AF1A-4010-9969-1555E61DD577}">
  <ds:schemaRefs>
    <ds:schemaRef ds:uri="http://www.imanage.com/work/xmlschema"/>
  </ds:schemaRefs>
</ds:datastoreItem>
</file>

<file path=docMetadata/LabelInfo.xml><?xml version="1.0" encoding="utf-8"?>
<clbl:labelList xmlns:clbl="http://schemas.microsoft.com/office/2020/mipLabelMetadata">
  <clbl:label id="{d3c58aa3-8557-4f92-909b-7f0848f0d9f5}" enabled="0" method="" siteId="{d3c58aa3-8557-4f92-909b-7f0848f0d9f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1040</Words>
  <Application>Microsoft Office PowerPoint</Application>
  <PresentationFormat>Widescreen</PresentationFormat>
  <Paragraphs>137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Rhoades, Cory (DOT)</cp:lastModifiedBy>
  <cp:revision>9</cp:revision>
  <cp:lastPrinted>2026-08-04T19:30:49Z</cp:lastPrinted>
  <dcterms:created xsi:type="dcterms:W3CDTF">2026-07-29T15:16:30Z</dcterms:created>
  <dcterms:modified xsi:type="dcterms:W3CDTF">2026-08-05T17:21:42Z</dcterms:modified>
</cp:coreProperties>
</file>